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764A24C-BD75-4BF5-9CCB-8DC1EA7D61B6}" type="datetimeFigureOut">
              <a:rPr lang="ar-IQ" smtClean="0"/>
              <a:t>19/12/1441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AA2AD3A-D621-4097-B678-271AE79D54D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64A24C-BD75-4BF5-9CCB-8DC1EA7D61B6}"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64A24C-BD75-4BF5-9CCB-8DC1EA7D61B6}"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64A24C-BD75-4BF5-9CCB-8DC1EA7D61B6}"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764A24C-BD75-4BF5-9CCB-8DC1EA7D61B6}"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A2AD3A-D621-4097-B678-271AE79D54D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64A24C-BD75-4BF5-9CCB-8DC1EA7D61B6}"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764A24C-BD75-4BF5-9CCB-8DC1EA7D61B6}"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764A24C-BD75-4BF5-9CCB-8DC1EA7D61B6}"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4A24C-BD75-4BF5-9CCB-8DC1EA7D61B6}"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64A24C-BD75-4BF5-9CCB-8DC1EA7D61B6}"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AA2AD3A-D621-4097-B678-271AE79D54D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764A24C-BD75-4BF5-9CCB-8DC1EA7D61B6}"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AA2AD3A-D621-4097-B678-271AE79D54D4}"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64A24C-BD75-4BF5-9CCB-8DC1EA7D61B6}" type="datetimeFigureOut">
              <a:rPr lang="ar-IQ" smtClean="0"/>
              <a:t>19/12/1441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A2AD3A-D621-4097-B678-271AE79D54D4}"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الانترنت </a:t>
            </a:r>
            <a:br>
              <a:rPr lang="ar-IQ" dirty="0" smtClean="0"/>
            </a:br>
            <a:r>
              <a:rPr lang="ar-IQ" dirty="0" smtClean="0"/>
              <a:t>المفهوم والاهمية والنشأة والتطور</a:t>
            </a:r>
            <a:endParaRPr lang="ar-IQ" dirty="0"/>
          </a:p>
        </p:txBody>
      </p:sp>
      <p:sp>
        <p:nvSpPr>
          <p:cNvPr id="3" name="عنوان فرعي 2"/>
          <p:cNvSpPr>
            <a:spLocks noGrp="1"/>
          </p:cNvSpPr>
          <p:nvPr>
            <p:ph type="subTitle" idx="1"/>
          </p:nvPr>
        </p:nvSpPr>
        <p:spPr/>
        <p:txBody>
          <a:bodyPr/>
          <a:lstStyle/>
          <a:p>
            <a:r>
              <a:rPr lang="ar-IQ" dirty="0" smtClean="0"/>
              <a:t>مادة شبكات المعلومات/ المرحلة الرابعة/ قسم المعلومات والمكتبات/ كلية الآداب/ جامعة البصرة/ د. سلمان جودي داود</a:t>
            </a:r>
            <a:endParaRPr lang="ar-IQ" dirty="0"/>
          </a:p>
        </p:txBody>
      </p:sp>
    </p:spTree>
    <p:custDataLst>
      <p:tags r:id="rId1"/>
    </p:custDataLst>
    <p:extLst>
      <p:ext uri="{BB962C8B-B14F-4D97-AF65-F5344CB8AC3E}">
        <p14:creationId xmlns:p14="http://schemas.microsoft.com/office/powerpoint/2010/main" val="3703085565"/>
      </p:ext>
    </p:extLst>
  </p:cSld>
  <p:clrMapOvr>
    <a:masterClrMapping/>
  </p:clrMapOvr>
  <mc:AlternateContent xmlns:mc="http://schemas.openxmlformats.org/markup-compatibility/2006" xmlns:p14="http://schemas.microsoft.com/office/powerpoint/2010/main">
    <mc:Choice Requires="p14">
      <p:transition spd="slow" p14:dur="2000" advTm="19406"/>
    </mc:Choice>
    <mc:Fallback xmlns="">
      <p:transition spd="slow" advTm="194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1957 أمر الرئيس الأمريكي ( </a:t>
            </a:r>
            <a:r>
              <a:rPr lang="ar-SA" dirty="0" err="1"/>
              <a:t>أيزنهاور</a:t>
            </a:r>
            <a:r>
              <a:rPr lang="ar-SA" dirty="0"/>
              <a:t>) بإيجاد قاعدة بيانات وتأمين عدم إتلافها إذا ما قامت حرب نووية. </a:t>
            </a:r>
            <a:endParaRPr lang="en-US" dirty="0"/>
          </a:p>
          <a:p>
            <a:pPr lvl="0" algn="just"/>
            <a:r>
              <a:rPr lang="ar-SA" dirty="0"/>
              <a:t>في عام 1969 تم إنشاء وكالة البحوث المتقدمة </a:t>
            </a:r>
            <a:r>
              <a:rPr lang="en-US" dirty="0"/>
              <a:t>)</a:t>
            </a:r>
            <a:r>
              <a:rPr lang="ar-SA" dirty="0"/>
              <a:t>الأمريكية</a:t>
            </a:r>
            <a:r>
              <a:rPr lang="en-US" dirty="0"/>
              <a:t>( ARPA</a:t>
            </a:r>
          </a:p>
          <a:p>
            <a:pPr lvl="0" algn="just"/>
            <a:r>
              <a:rPr lang="ar-SA" dirty="0"/>
              <a:t>في عام 1971 تم ربط (15) هيئة وجامعة بالإنترنت، بما فيها ناسا </a:t>
            </a:r>
            <a:r>
              <a:rPr lang="en-US" dirty="0"/>
              <a:t>(NASA)</a:t>
            </a:r>
            <a:r>
              <a:rPr lang="ar-SA" dirty="0"/>
              <a:t>. </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3662987993"/>
      </p:ext>
    </p:extLst>
  </p:cSld>
  <p:clrMapOvr>
    <a:masterClrMapping/>
  </p:clrMapOvr>
  <mc:AlternateContent xmlns:mc="http://schemas.openxmlformats.org/markup-compatibility/2006" xmlns:p14="http://schemas.microsoft.com/office/powerpoint/2010/main">
    <mc:Choice Requires="p14">
      <p:transition spd="slow" p14:dur="2000" advTm="77318"/>
    </mc:Choice>
    <mc:Fallback xmlns="">
      <p:transition spd="slow" advTm="773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1972 عقد المؤتمر الدولي الأول لاتصالات الحاسوب، وظهرت خدمة البريد الإلكتروني </a:t>
            </a:r>
            <a:r>
              <a:rPr lang="en-US" dirty="0"/>
              <a:t>(E-Mail)</a:t>
            </a:r>
            <a:r>
              <a:rPr lang="ar-SA" dirty="0"/>
              <a:t> على </a:t>
            </a:r>
            <a:r>
              <a:rPr lang="en-US" dirty="0"/>
              <a:t>(Arpanet)</a:t>
            </a:r>
            <a:r>
              <a:rPr lang="ar-SA" dirty="0"/>
              <a:t>. </a:t>
            </a:r>
            <a:endParaRPr lang="en-US" dirty="0"/>
          </a:p>
          <a:p>
            <a:pPr lvl="0" algn="just"/>
            <a:r>
              <a:rPr lang="ar-SA" dirty="0"/>
              <a:t>في عام 1973 انضمت بريطانيا والنرويج إلى الشبكة، أصبحت </a:t>
            </a:r>
            <a:r>
              <a:rPr lang="en-US" dirty="0"/>
              <a:t>(Arpanet)</a:t>
            </a:r>
            <a:r>
              <a:rPr lang="ar-SA" dirty="0"/>
              <a:t> شبكة دولية. </a:t>
            </a:r>
            <a:endParaRPr lang="en-US" dirty="0"/>
          </a:p>
          <a:p>
            <a:pPr lvl="0" algn="just"/>
            <a:r>
              <a:rPr lang="ar-SA" dirty="0"/>
              <a:t>في عام 1976 ظهر بروتوكول </a:t>
            </a:r>
            <a:r>
              <a:rPr lang="en-US" dirty="0"/>
              <a:t>UCPU</a:t>
            </a:r>
            <a:r>
              <a:rPr lang="ar-SA" dirty="0"/>
              <a:t>، الذي أتاح للحواسيب التخاطب بنظام يونكس </a:t>
            </a:r>
            <a:r>
              <a:rPr lang="en-US" dirty="0"/>
              <a:t>(Unix)</a:t>
            </a:r>
            <a:r>
              <a:rPr lang="ar-SA" dirty="0"/>
              <a:t>. </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899470399"/>
      </p:ext>
    </p:extLst>
  </p:cSld>
  <p:clrMapOvr>
    <a:masterClrMapping/>
  </p:clrMapOvr>
  <mc:AlternateContent xmlns:mc="http://schemas.openxmlformats.org/markup-compatibility/2006" xmlns:p14="http://schemas.microsoft.com/office/powerpoint/2010/main">
    <mc:Choice Requires="p14">
      <p:transition spd="slow" p14:dur="2000" advTm="44812"/>
    </mc:Choice>
    <mc:Fallback xmlns="">
      <p:transition spd="slow" advTm="448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1979 برزت خدمة المجموعات الإخبارية </a:t>
            </a:r>
            <a:r>
              <a:rPr lang="en-US" dirty="0"/>
              <a:t>(Usenet)</a:t>
            </a:r>
            <a:r>
              <a:rPr lang="ar-SA" dirty="0"/>
              <a:t>. </a:t>
            </a:r>
            <a:endParaRPr lang="en-US" dirty="0"/>
          </a:p>
          <a:p>
            <a:pPr lvl="0" algn="just"/>
            <a:r>
              <a:rPr lang="ar-SA" dirty="0"/>
              <a:t>في عام 1982 ظهر بروتوكول </a:t>
            </a:r>
            <a:r>
              <a:rPr lang="en-US" dirty="0"/>
              <a:t>(TCP/IP)</a:t>
            </a:r>
            <a:r>
              <a:rPr lang="ar-SA" dirty="0"/>
              <a:t>، الذي بدأ البحث في تطويره منذ عام 1977. </a:t>
            </a:r>
            <a:endParaRPr lang="en-US" dirty="0"/>
          </a:p>
          <a:p>
            <a:pPr lvl="0" algn="just"/>
            <a:r>
              <a:rPr lang="ar-SA" dirty="0"/>
              <a:t>في عام 1984 انتقلت إدارة </a:t>
            </a:r>
            <a:r>
              <a:rPr lang="en-US" dirty="0"/>
              <a:t>Arpanet </a:t>
            </a:r>
            <a:r>
              <a:rPr lang="ar-SA" dirty="0"/>
              <a:t>إلى مؤسسة العلوم الوطنية الأمريكية </a:t>
            </a:r>
            <a:r>
              <a:rPr lang="en-US" dirty="0"/>
              <a:t>(NSF)</a:t>
            </a:r>
            <a:endParaRPr lang="ar-IQ" dirty="0"/>
          </a:p>
        </p:txBody>
      </p:sp>
    </p:spTree>
    <p:custDataLst>
      <p:tags r:id="rId1"/>
    </p:custDataLst>
    <p:extLst>
      <p:ext uri="{BB962C8B-B14F-4D97-AF65-F5344CB8AC3E}">
        <p14:creationId xmlns:p14="http://schemas.microsoft.com/office/powerpoint/2010/main" val="990261982"/>
      </p:ext>
    </p:extLst>
  </p:cSld>
  <p:clrMapOvr>
    <a:masterClrMapping/>
  </p:clrMapOvr>
  <mc:AlternateContent xmlns:mc="http://schemas.openxmlformats.org/markup-compatibility/2006" xmlns:p14="http://schemas.microsoft.com/office/powerpoint/2010/main">
    <mc:Choice Requires="p14">
      <p:transition spd="slow" p14:dur="2000" advTm="51894"/>
    </mc:Choice>
    <mc:Fallback xmlns="">
      <p:transition spd="slow" advTm="518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1985ارتفع عدد مراكز المعلومات المرتبطة بالشبكة إلى 2000 مركز. </a:t>
            </a:r>
            <a:endParaRPr lang="en-US" dirty="0"/>
          </a:p>
          <a:p>
            <a:pPr lvl="0" algn="just"/>
            <a:r>
              <a:rPr lang="ar-SA" dirty="0"/>
              <a:t>في عام 1988 ارتفع عدد مراكز المعلومات المربوطة بالشبكة إلى 55000 مركز. </a:t>
            </a:r>
            <a:endParaRPr lang="en-US" dirty="0"/>
          </a:p>
          <a:p>
            <a:pPr lvl="0" algn="just"/>
            <a:r>
              <a:rPr lang="ar-SA" dirty="0"/>
              <a:t>في عام 1989 تم ربط ( </a:t>
            </a:r>
            <a:r>
              <a:rPr lang="ar-SA" dirty="0" smtClean="0"/>
              <a:t>كمبيو سيرف) </a:t>
            </a:r>
            <a:r>
              <a:rPr lang="ar-SA" dirty="0"/>
              <a:t>للشبكة لتصبح أول شبكة تجارية بالإنترنت، وبلغ عدد الحواسيب المرتبطة بالشبكة حوالي مائة ألف حاسوب. </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2658615320"/>
      </p:ext>
    </p:extLst>
  </p:cSld>
  <p:clrMapOvr>
    <a:masterClrMapping/>
  </p:clrMapOvr>
  <mc:AlternateContent xmlns:mc="http://schemas.openxmlformats.org/markup-compatibility/2006" xmlns:p14="http://schemas.microsoft.com/office/powerpoint/2010/main">
    <mc:Choice Requires="p14">
      <p:transition spd="slow" p14:dur="2000" advTm="40065"/>
    </mc:Choice>
    <mc:Fallback xmlns="">
      <p:transition spd="slow" advTm="400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1990 تم فصل </a:t>
            </a:r>
            <a:r>
              <a:rPr lang="en-US" dirty="0"/>
              <a:t>(Arpanet)</a:t>
            </a:r>
            <a:r>
              <a:rPr lang="ar-SA" dirty="0"/>
              <a:t> عن الخدمة ودخلت </a:t>
            </a:r>
            <a:r>
              <a:rPr lang="en-US" dirty="0"/>
              <a:t>(</a:t>
            </a:r>
            <a:r>
              <a:rPr lang="en-US" dirty="0" err="1"/>
              <a:t>Nsfnet</a:t>
            </a:r>
            <a:r>
              <a:rPr lang="en-US" dirty="0"/>
              <a:t>)</a:t>
            </a:r>
            <a:r>
              <a:rPr lang="ar-SA" dirty="0"/>
              <a:t> إلى الإنترنت. </a:t>
            </a:r>
            <a:endParaRPr lang="en-US" dirty="0"/>
          </a:p>
          <a:p>
            <a:pPr lvl="0" algn="just"/>
            <a:r>
              <a:rPr lang="ar-SA" dirty="0"/>
              <a:t>في عام 1991 ظهور خدمة البحث </a:t>
            </a:r>
            <a:r>
              <a:rPr lang="en-US" dirty="0"/>
              <a:t>(WAIS)</a:t>
            </a:r>
            <a:r>
              <a:rPr lang="ar-SA" dirty="0"/>
              <a:t> أول نسخة من </a:t>
            </a:r>
            <a:r>
              <a:rPr lang="en-US" dirty="0"/>
              <a:t>(Gopher)</a:t>
            </a:r>
            <a:r>
              <a:rPr lang="ar-SA" dirty="0"/>
              <a:t>. </a:t>
            </a:r>
            <a:endParaRPr lang="en-US" dirty="0"/>
          </a:p>
          <a:p>
            <a:pPr lvl="0" algn="just"/>
            <a:r>
              <a:rPr lang="ar-SA" dirty="0"/>
              <a:t>في عام 1992 بدأت خدمة البحث بواسطة شبكة </a:t>
            </a:r>
            <a:r>
              <a:rPr lang="en-US" dirty="0"/>
              <a:t>WWW</a:t>
            </a:r>
          </a:p>
          <a:p>
            <a:pPr marL="0" indent="0">
              <a:buNone/>
            </a:pPr>
            <a:endParaRPr lang="ar-IQ" dirty="0"/>
          </a:p>
        </p:txBody>
      </p:sp>
    </p:spTree>
    <p:custDataLst>
      <p:tags r:id="rId1"/>
    </p:custDataLst>
    <p:extLst>
      <p:ext uri="{BB962C8B-B14F-4D97-AF65-F5344CB8AC3E}">
        <p14:creationId xmlns:p14="http://schemas.microsoft.com/office/powerpoint/2010/main" val="2630605614"/>
      </p:ext>
    </p:extLst>
  </p:cSld>
  <p:clrMapOvr>
    <a:masterClrMapping/>
  </p:clrMapOvr>
  <mc:AlternateContent xmlns:mc="http://schemas.openxmlformats.org/markup-compatibility/2006" xmlns:p14="http://schemas.microsoft.com/office/powerpoint/2010/main">
    <mc:Choice Requires="p14">
      <p:transition spd="slow" p14:dur="2000" advTm="72071"/>
    </mc:Choice>
    <mc:Fallback xmlns="">
      <p:transition spd="slow" advTm="720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مراحل نشأة الانترنت وتطورها</a:t>
            </a:r>
            <a:endParaRPr lang="ar-IQ" dirty="0"/>
          </a:p>
        </p:txBody>
      </p:sp>
      <p:sp>
        <p:nvSpPr>
          <p:cNvPr id="3" name="عنصر نائب للمحتوى 2"/>
          <p:cNvSpPr>
            <a:spLocks noGrp="1"/>
          </p:cNvSpPr>
          <p:nvPr>
            <p:ph idx="1"/>
          </p:nvPr>
        </p:nvSpPr>
        <p:spPr/>
        <p:txBody>
          <a:bodyPr/>
          <a:lstStyle/>
          <a:p>
            <a:pPr lvl="0" algn="just"/>
            <a:r>
              <a:rPr lang="ar-SA" dirty="0"/>
              <a:t>في عام 1993 توفرت إمكانية نقل الصور عالية الجودة، والصوت ، عبر مسارات اتصال عالية السرعة. </a:t>
            </a:r>
            <a:endParaRPr lang="en-US" dirty="0"/>
          </a:p>
          <a:p>
            <a:pPr lvl="0" algn="just"/>
            <a:r>
              <a:rPr lang="ar-SA" dirty="0"/>
              <a:t>في عام 1994 بدأ الاستخدام الشخصي للأنترنت بشكل واسع، وتزايد عدد المراكز المرتبطة فيها إلى ثلاثة ملايين مركز. </a:t>
            </a:r>
            <a:endParaRPr lang="en-US" dirty="0"/>
          </a:p>
          <a:p>
            <a:pPr lvl="0" algn="just"/>
            <a:r>
              <a:rPr lang="ar-SA" dirty="0"/>
              <a:t>في عام 1995 بدأ توجد خدمة الإنترنت في الأقطار العربية بشكل تجارى. </a:t>
            </a:r>
            <a:endParaRPr lang="en-US" dirty="0"/>
          </a:p>
          <a:p>
            <a:pPr lvl="0" algn="just"/>
            <a:r>
              <a:rPr lang="ar-IQ" dirty="0"/>
              <a:t> في عام 1999 بدأ استخدام الانترنت في العراق بشكل محدود</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2061774790"/>
      </p:ext>
    </p:extLst>
  </p:cSld>
  <p:clrMapOvr>
    <a:masterClrMapping/>
  </p:clrMapOvr>
  <mc:AlternateContent xmlns:mc="http://schemas.openxmlformats.org/markup-compatibility/2006" xmlns:p14="http://schemas.microsoft.com/office/powerpoint/2010/main">
    <mc:Choice Requires="p14">
      <p:transition spd="slow" p14:dur="2000" advTm="69983"/>
    </mc:Choice>
    <mc:Fallback xmlns="">
      <p:transition spd="slow" advTm="699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305800" cy="3168352"/>
          </a:xfrm>
        </p:spPr>
        <p:txBody>
          <a:bodyPr>
            <a:normAutofit/>
          </a:bodyPr>
          <a:lstStyle/>
          <a:p>
            <a:pPr algn="ctr"/>
            <a:r>
              <a:rPr lang="ar-IQ" sz="9600" dirty="0" smtClean="0"/>
              <a:t>شكرا لكم</a:t>
            </a:r>
            <a:endParaRPr lang="ar-IQ" sz="9600" dirty="0"/>
          </a:p>
        </p:txBody>
      </p:sp>
    </p:spTree>
    <p:custDataLst>
      <p:tags r:id="rId1"/>
    </p:custDataLst>
    <p:extLst>
      <p:ext uri="{BB962C8B-B14F-4D97-AF65-F5344CB8AC3E}">
        <p14:creationId xmlns:p14="http://schemas.microsoft.com/office/powerpoint/2010/main" val="1889043630"/>
      </p:ext>
    </p:extLst>
  </p:cSld>
  <p:clrMapOvr>
    <a:masterClrMapping/>
  </p:clrMapOvr>
  <mc:AlternateContent xmlns:mc="http://schemas.openxmlformats.org/markup-compatibility/2006" xmlns:p14="http://schemas.microsoft.com/office/powerpoint/2010/main">
    <mc:Choice Requires="p14">
      <p:transition spd="slow" p14:dur="2000" advTm="5592"/>
    </mc:Choice>
    <mc:Fallback xmlns="">
      <p:transition spd="slow" advTm="55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normAutofit/>
          </a:bodyPr>
          <a:lstStyle/>
          <a:p>
            <a:r>
              <a:rPr lang="ar-IQ" b="1" dirty="0" smtClean="0"/>
              <a:t>المفهوم</a:t>
            </a:r>
          </a:p>
          <a:p>
            <a:pPr marL="0" indent="0">
              <a:buNone/>
            </a:pPr>
            <a:r>
              <a:rPr lang="ar-IQ" dirty="0" smtClean="0"/>
              <a:t>الانترنت </a:t>
            </a:r>
            <a:r>
              <a:rPr lang="ar-SA" dirty="0"/>
              <a:t>هي نظام ووسيلة اتصال من الشبكات الحاسوبية يصل ما بين حواسيب حول العالم ببروتوكول موحد هو بروتوكول إنترنت. تربط الإنترنت ما بين ملايين الشبكات الخاصة والعامة في المؤسسات الأكاديمية والحكومية ومؤسسات الأعمال وتتباين في نطاقها ما بين المحلي والعالمي وتتصل بتقنيات مختلفة، من الأسلاك النحاسية والألياف البصرية والوصلات اللاسلكية</a:t>
            </a:r>
            <a:r>
              <a:rPr lang="ar-IQ" dirty="0"/>
              <a:t>،</a:t>
            </a:r>
            <a:r>
              <a:rPr lang="ar-SA" dirty="0"/>
              <a:t> كما تتباين تلك الشبكات في بنيتها الداخلية تقنيا وإداريا، إذ تدار كل منها بمعزل عن الأخرى لا مركزيا ولا تعتمد أيا منها في تشغيلها على الأخريات.</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3678412732"/>
      </p:ext>
    </p:extLst>
  </p:cSld>
  <p:clrMapOvr>
    <a:masterClrMapping/>
  </p:clrMapOvr>
  <mc:AlternateContent xmlns:mc="http://schemas.openxmlformats.org/markup-compatibility/2006" xmlns:p14="http://schemas.microsoft.com/office/powerpoint/2010/main">
    <mc:Choice Requires="p14">
      <p:transition spd="slow" p14:dur="2000" advTm="83159"/>
    </mc:Choice>
    <mc:Fallback xmlns="">
      <p:transition spd="slow" advTm="831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dirty="0"/>
              <a:t> </a:t>
            </a:r>
            <a:r>
              <a:rPr lang="ar-SA" dirty="0"/>
              <a:t>تحمل الإنترنت اليوم قدرا عظيما من البيانات والخدمات، ربما كان أكثرها شيوعا اليوم صفحات النصوص الفائقة المنشورة على الوِب، كما أنها تحمل خدمات وتطبيقات أخرى مثل البريد وخدمات التخاطب الفوري، وبرتوكولات نقل الملفات. والاتصال الصوتي وغيرها</a:t>
            </a:r>
            <a:r>
              <a:rPr lang="ar-SA" dirty="0" smtClean="0"/>
              <a:t>.</a:t>
            </a:r>
            <a:r>
              <a:rPr lang="ar-IQ" dirty="0" smtClean="0"/>
              <a:t> </a:t>
            </a:r>
            <a:r>
              <a:rPr lang="ar-SA" dirty="0" smtClean="0"/>
              <a:t>ومثل </a:t>
            </a:r>
            <a:r>
              <a:rPr lang="ar-SA" dirty="0"/>
              <a:t>الطفرات في وسائل الاتصال عبر التاريخ أضحت للإنترنت اليوم آثار اجتماعية وثقافية في جميع بقاع العالم، وقد أدت إلى تغيير المفاهيم التقليدية لعدة مجالات مثل العمل والتعليم والتجارة وبروز شكل آخر لمجتم</a:t>
            </a:r>
            <a:r>
              <a:rPr lang="ar-IQ" dirty="0"/>
              <a:t>ع</a:t>
            </a:r>
            <a:r>
              <a:rPr lang="ar-SA" dirty="0"/>
              <a:t> المعلومات. </a:t>
            </a:r>
            <a:endParaRPr lang="ar-IQ" dirty="0"/>
          </a:p>
        </p:txBody>
      </p:sp>
    </p:spTree>
    <p:custDataLst>
      <p:tags r:id="rId1"/>
    </p:custDataLst>
    <p:extLst>
      <p:ext uri="{BB962C8B-B14F-4D97-AF65-F5344CB8AC3E}">
        <p14:creationId xmlns:p14="http://schemas.microsoft.com/office/powerpoint/2010/main" val="2090110679"/>
      </p:ext>
    </p:extLst>
  </p:cSld>
  <p:clrMapOvr>
    <a:masterClrMapping/>
  </p:clrMapOvr>
  <mc:AlternateContent xmlns:mc="http://schemas.openxmlformats.org/markup-compatibility/2006" xmlns:p14="http://schemas.microsoft.com/office/powerpoint/2010/main">
    <mc:Choice Requires="p14">
      <p:transition spd="slow" p14:dur="2000" advTm="71456"/>
    </mc:Choice>
    <mc:Fallback xmlns="">
      <p:transition spd="slow" advTm="714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lstStyle/>
          <a:p>
            <a:pPr marL="0" indent="0" algn="just">
              <a:buNone/>
            </a:pPr>
            <a:r>
              <a:rPr lang="ar-IQ" dirty="0"/>
              <a:t>اسم الانترنت باللغة الانكليزية </a:t>
            </a:r>
            <a:r>
              <a:rPr lang="en-US" dirty="0"/>
              <a:t>Internet</a:t>
            </a:r>
            <a:r>
              <a:rPr lang="ar-IQ" dirty="0"/>
              <a:t> يتكون من البادئة </a:t>
            </a:r>
            <a:r>
              <a:rPr lang="en-US" dirty="0"/>
              <a:t>inter</a:t>
            </a:r>
            <a:r>
              <a:rPr lang="ar-IQ" dirty="0"/>
              <a:t> التي تعني (بين) وكلمة </a:t>
            </a:r>
            <a:r>
              <a:rPr lang="en-US" dirty="0"/>
              <a:t>net</a:t>
            </a:r>
            <a:r>
              <a:rPr lang="ar-IQ" dirty="0"/>
              <a:t> التي تعني (شبكة) أي (الشبكة البينية) والاسم دلالة على بنية الانترنت باعتبارها (شبكة ما بين الشبكات) او شبكة من شبكات ومع هذا فقد شاعت خطا في وسائل الاعلام العربية تسمية ( الشبكة الدولية للمعلومات) ظنا ان المقطع </a:t>
            </a:r>
            <a:r>
              <a:rPr lang="en-US" dirty="0"/>
              <a:t>inter</a:t>
            </a:r>
            <a:r>
              <a:rPr lang="ar-IQ" dirty="0"/>
              <a:t> في الاسم هو اختصار كلمة </a:t>
            </a:r>
            <a:r>
              <a:rPr lang="en-US" dirty="0"/>
              <a:t>international</a:t>
            </a:r>
            <a:r>
              <a:rPr lang="ar-IQ" dirty="0"/>
              <a:t> التي تعني (دولي)</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3944988162"/>
      </p:ext>
    </p:extLst>
  </p:cSld>
  <p:clrMapOvr>
    <a:masterClrMapping/>
  </p:clrMapOvr>
  <mc:AlternateContent xmlns:mc="http://schemas.openxmlformats.org/markup-compatibility/2006" xmlns:p14="http://schemas.microsoft.com/office/powerpoint/2010/main">
    <mc:Choice Requires="p14">
      <p:transition spd="slow" p14:dur="2000" advTm="63681"/>
    </mc:Choice>
    <mc:Fallback xmlns="">
      <p:transition spd="slow" advTm="636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dirty="0"/>
              <a:t> </a:t>
            </a:r>
            <a:r>
              <a:rPr lang="ar-SA" dirty="0"/>
              <a:t>على غير ما تبدو عليه للوهلة الأولى فإن شبكة إنترنت تعتمد ما يعرف في علم تصميم الشبكات بأنه "تصميم بسيط"، لأن شبكة الإنترنت تقوم بعمل وحيد أولي وبسيط، وهو إيصال رسالة رقمية بين عقدتين لكل منهما عنوان مميز بطريق "التخزين والتمرير" بين عقد عديدة ما بين العقدة المرسلة والعقدة المستقبلة، وبحيث لا يمكن التنبؤ مسبقا بالمسار الذي ستأخذه الرسالة عبر الشبكة كما يمكن أن تقسم الرسالة إلى أجزاء يتخذ كلا منها مسارا مختلفا وتصل في ترتيب غير ترتيبها الأصلي الذي يكون على العقدة المتلقية أن تعيد ترتيب الرسالة، وهي فئة من بروتوكولات الشبكات تعرف بتسيير الرزم</a:t>
            </a:r>
            <a:r>
              <a:rPr lang="ar-IQ" dirty="0"/>
              <a:t>.</a:t>
            </a:r>
          </a:p>
        </p:txBody>
      </p:sp>
    </p:spTree>
    <p:custDataLst>
      <p:tags r:id="rId1"/>
    </p:custDataLst>
    <p:extLst>
      <p:ext uri="{BB962C8B-B14F-4D97-AF65-F5344CB8AC3E}">
        <p14:creationId xmlns:p14="http://schemas.microsoft.com/office/powerpoint/2010/main" val="2986173904"/>
      </p:ext>
    </p:extLst>
  </p:cSld>
  <p:clrMapOvr>
    <a:masterClrMapping/>
  </p:clrMapOvr>
  <mc:AlternateContent xmlns:mc="http://schemas.openxmlformats.org/markup-compatibility/2006" xmlns:p14="http://schemas.microsoft.com/office/powerpoint/2010/main">
    <mc:Choice Requires="p14">
      <p:transition spd="slow" p14:dur="2000" advTm="84716"/>
    </mc:Choice>
    <mc:Fallback xmlns="">
      <p:transition spd="slow" advTm="847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lstStyle/>
          <a:p>
            <a:pPr>
              <a:buFont typeface="Arial" charset="0"/>
              <a:buChar char="•"/>
            </a:pPr>
            <a:r>
              <a:rPr lang="ar-SA" b="1" dirty="0" smtClean="0"/>
              <a:t>الاهمية</a:t>
            </a:r>
          </a:p>
          <a:p>
            <a:pPr marL="0" indent="0">
              <a:buNone/>
            </a:pPr>
            <a:r>
              <a:rPr lang="ar-IQ" dirty="0" smtClean="0"/>
              <a:t>1- </a:t>
            </a:r>
            <a:r>
              <a:rPr lang="ar-IQ" dirty="0"/>
              <a:t>اتصالات</a:t>
            </a:r>
            <a:endParaRPr lang="en-US" dirty="0"/>
          </a:p>
          <a:p>
            <a:pPr marL="0" indent="0" algn="just">
              <a:buNone/>
            </a:pPr>
            <a:r>
              <a:rPr lang="ar-IQ" dirty="0" smtClean="0"/>
              <a:t> </a:t>
            </a:r>
            <a:r>
              <a:rPr lang="ar-IQ" dirty="0"/>
              <a:t>تقوم الانترنت بربط او وصل عدد غير محدود من الناس عبر العالم وهي ساعدت على تكوين مجتمع عالمي من المستخدمين يتواصلون ويتخاطبون فرد لفرد او كأعضاء في مجموعات اكبر. فالبريد الالكتروني ومجموعات النقاش ومجموعات </a:t>
            </a:r>
            <a:r>
              <a:rPr lang="ar-IQ" dirty="0" smtClean="0"/>
              <a:t>الائتمار </a:t>
            </a:r>
            <a:r>
              <a:rPr lang="ar-IQ" dirty="0"/>
              <a:t>عن بعد كلها اشكال من الاتصالات القائمة بين الناس عبر الانترنت.</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550712247"/>
      </p:ext>
    </p:extLst>
  </p:cSld>
  <p:clrMapOvr>
    <a:masterClrMapping/>
  </p:clrMapOvr>
  <mc:AlternateContent xmlns:mc="http://schemas.openxmlformats.org/markup-compatibility/2006" xmlns:p14="http://schemas.microsoft.com/office/powerpoint/2010/main">
    <mc:Choice Requires="p14">
      <p:transition spd="slow" p14:dur="2000" advTm="81675"/>
    </mc:Choice>
    <mc:Fallback xmlns="">
      <p:transition spd="slow" advTm="816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lstStyle/>
          <a:p>
            <a:pPr marL="0" indent="0">
              <a:buNone/>
            </a:pPr>
            <a:r>
              <a:rPr lang="ar-IQ" b="1" dirty="0" smtClean="0"/>
              <a:t>2- معلومات</a:t>
            </a:r>
            <a:endParaRPr lang="ar-IQ" dirty="0" smtClean="0"/>
          </a:p>
          <a:p>
            <a:pPr marL="0" indent="0" algn="just">
              <a:buNone/>
            </a:pPr>
            <a:r>
              <a:rPr lang="ar-IQ" dirty="0" smtClean="0"/>
              <a:t>توفر </a:t>
            </a:r>
            <a:r>
              <a:rPr lang="ar-IQ" dirty="0"/>
              <a:t>الانترنت الوصول إلى مئات الآلاف من المواقع ومخازن المعلومات حول العالم. ويمكن للناس البحث عن معلومات وتناولها في كافة المواضيع والتخصصات. وتتراوح اشكال المعلومات المتوافرة من النصوص الكاملة للكتب والمجلات الى الوسائط المتعددة الى الإحصائيات وغيرها.     </a:t>
            </a:r>
            <a:endParaRPr lang="en-US" dirty="0"/>
          </a:p>
          <a:p>
            <a:pPr marL="0" indent="0">
              <a:buNone/>
            </a:pPr>
            <a:endParaRPr lang="ar-IQ" dirty="0"/>
          </a:p>
        </p:txBody>
      </p:sp>
    </p:spTree>
    <p:custDataLst>
      <p:tags r:id="rId1"/>
    </p:custDataLst>
    <p:extLst>
      <p:ext uri="{BB962C8B-B14F-4D97-AF65-F5344CB8AC3E}">
        <p14:creationId xmlns:p14="http://schemas.microsoft.com/office/powerpoint/2010/main" val="1771982141"/>
      </p:ext>
    </p:extLst>
  </p:cSld>
  <p:clrMapOvr>
    <a:masterClrMapping/>
  </p:clrMapOvr>
  <mc:AlternateContent xmlns:mc="http://schemas.openxmlformats.org/markup-compatibility/2006" xmlns:p14="http://schemas.microsoft.com/office/powerpoint/2010/main">
    <mc:Choice Requires="p14">
      <p:transition spd="slow" p14:dur="2000" advTm="48698"/>
    </mc:Choice>
    <mc:Fallback xmlns="">
      <p:transition spd="slow" advTm="486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lstStyle/>
          <a:p>
            <a:pPr marL="0" indent="0">
              <a:buNone/>
            </a:pPr>
            <a:r>
              <a:rPr lang="ar-IQ" b="1" dirty="0"/>
              <a:t>3</a:t>
            </a:r>
            <a:r>
              <a:rPr lang="ar-IQ" b="1" dirty="0" smtClean="0"/>
              <a:t>- </a:t>
            </a:r>
            <a:r>
              <a:rPr lang="ar-IQ" b="1" dirty="0"/>
              <a:t>معلومات للبيع (مقابل ثمن)</a:t>
            </a:r>
            <a:endParaRPr lang="en-US" dirty="0"/>
          </a:p>
          <a:p>
            <a:pPr marL="0" indent="0" algn="just">
              <a:buNone/>
            </a:pPr>
            <a:r>
              <a:rPr lang="ar-IQ" dirty="0"/>
              <a:t>يتوافر عدد كبير من المواقع على الانترنت التي تقوم ببيع المعلومات او توفير الوصول اليها بمقابل وتتراوح نوعية المعلومات المتوافرة للبيع من معلومات علمية كالمجلات والكتب الالكترونية الى المعلومات الاقتصادية الى التحليلات السياسية الى الخرائط الجوية </a:t>
            </a:r>
            <a:r>
              <a:rPr lang="ar-IQ" dirty="0" smtClean="0"/>
              <a:t>وغيرها.</a:t>
            </a:r>
            <a:endParaRPr lang="ar-IQ" dirty="0"/>
          </a:p>
        </p:txBody>
      </p:sp>
    </p:spTree>
    <p:custDataLst>
      <p:tags r:id="rId1"/>
    </p:custDataLst>
    <p:extLst>
      <p:ext uri="{BB962C8B-B14F-4D97-AF65-F5344CB8AC3E}">
        <p14:creationId xmlns:p14="http://schemas.microsoft.com/office/powerpoint/2010/main" val="615431318"/>
      </p:ext>
    </p:extLst>
  </p:cSld>
  <p:clrMapOvr>
    <a:masterClrMapping/>
  </p:clrMapOvr>
  <mc:AlternateContent xmlns:mc="http://schemas.openxmlformats.org/markup-compatibility/2006" xmlns:p14="http://schemas.microsoft.com/office/powerpoint/2010/main">
    <mc:Choice Requires="p14">
      <p:transition spd="slow" p14:dur="2000" advTm="103403"/>
    </mc:Choice>
    <mc:Fallback xmlns="">
      <p:transition spd="slow" advTm="1034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الانترنت/ المفهوم والاهمية </a:t>
            </a:r>
            <a:endParaRPr lang="ar-IQ" dirty="0"/>
          </a:p>
        </p:txBody>
      </p:sp>
      <p:sp>
        <p:nvSpPr>
          <p:cNvPr id="3" name="عنصر نائب للمحتوى 2"/>
          <p:cNvSpPr>
            <a:spLocks noGrp="1"/>
          </p:cNvSpPr>
          <p:nvPr>
            <p:ph idx="1"/>
          </p:nvPr>
        </p:nvSpPr>
        <p:spPr/>
        <p:txBody>
          <a:bodyPr/>
          <a:lstStyle/>
          <a:p>
            <a:pPr marL="0" indent="0">
              <a:buNone/>
            </a:pPr>
            <a:r>
              <a:rPr lang="ar-IQ" b="1" dirty="0" smtClean="0"/>
              <a:t>4- </a:t>
            </a:r>
            <a:r>
              <a:rPr lang="ar-IQ" b="1" dirty="0"/>
              <a:t>الترفيه والتسلية</a:t>
            </a:r>
            <a:r>
              <a:rPr lang="ar-IQ" dirty="0"/>
              <a:t>  </a:t>
            </a:r>
            <a:endParaRPr lang="en-US" dirty="0"/>
          </a:p>
          <a:p>
            <a:pPr marL="0" indent="0" algn="just">
              <a:buNone/>
            </a:pPr>
            <a:r>
              <a:rPr lang="ar-IQ" dirty="0"/>
              <a:t>يتوافر عدد اخر كبير من المواقع على الانترنت التي تهدف الى الترفيه والتسلية وتتراوح المواقع من هذا النوع بين مواقع الكلمات المتقاطعة الى المسابقات وغير ذلك.  </a:t>
            </a:r>
            <a:endParaRPr lang="ar-IQ" dirty="0" smtClean="0"/>
          </a:p>
          <a:p>
            <a:pPr marL="0" indent="0" algn="just">
              <a:buNone/>
            </a:pPr>
            <a:endParaRPr lang="ar-IQ" dirty="0" smtClean="0"/>
          </a:p>
          <a:p>
            <a:pPr marL="0" indent="0" algn="just">
              <a:buNone/>
            </a:pPr>
            <a:endParaRPr lang="en-US" dirty="0"/>
          </a:p>
        </p:txBody>
      </p:sp>
    </p:spTree>
    <p:custDataLst>
      <p:tags r:id="rId1"/>
    </p:custDataLst>
    <p:extLst>
      <p:ext uri="{BB962C8B-B14F-4D97-AF65-F5344CB8AC3E}">
        <p14:creationId xmlns:p14="http://schemas.microsoft.com/office/powerpoint/2010/main" val="3799960747"/>
      </p:ext>
    </p:extLst>
  </p:cSld>
  <p:clrMapOvr>
    <a:masterClrMapping/>
  </p:clrMapOvr>
  <mc:AlternateContent xmlns:mc="http://schemas.openxmlformats.org/markup-compatibility/2006" xmlns:p14="http://schemas.microsoft.com/office/powerpoint/2010/main">
    <mc:Choice Requires="p14">
      <p:transition spd="slow" p14:dur="2000" advTm="38864"/>
    </mc:Choice>
    <mc:Fallback xmlns="">
      <p:transition spd="slow" advTm="388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4|5.9"/>
</p:tagLst>
</file>

<file path=ppt/tags/tag10.xml><?xml version="1.0" encoding="utf-8"?>
<p:tagLst xmlns:a="http://schemas.openxmlformats.org/drawingml/2006/main" xmlns:r="http://schemas.openxmlformats.org/officeDocument/2006/relationships" xmlns:p="http://schemas.openxmlformats.org/presentationml/2006/main">
  <p:tag name="TIMING" val="|5.3|50.1|9.6"/>
</p:tagLst>
</file>

<file path=ppt/tags/tag11.xml><?xml version="1.0" encoding="utf-8"?>
<p:tagLst xmlns:a="http://schemas.openxmlformats.org/drawingml/2006/main" xmlns:r="http://schemas.openxmlformats.org/officeDocument/2006/relationships" xmlns:p="http://schemas.openxmlformats.org/presentationml/2006/main">
  <p:tag name="TIMING" val="|1.3|11|19.8"/>
</p:tagLst>
</file>

<file path=ppt/tags/tag12.xml><?xml version="1.0" encoding="utf-8"?>
<p:tagLst xmlns:a="http://schemas.openxmlformats.org/drawingml/2006/main" xmlns:r="http://schemas.openxmlformats.org/officeDocument/2006/relationships" xmlns:p="http://schemas.openxmlformats.org/presentationml/2006/main">
  <p:tag name="TIMING" val="|0.9|24.4|15.8"/>
</p:tagLst>
</file>

<file path=ppt/tags/tag13.xml><?xml version="1.0" encoding="utf-8"?>
<p:tagLst xmlns:a="http://schemas.openxmlformats.org/drawingml/2006/main" xmlns:r="http://schemas.openxmlformats.org/officeDocument/2006/relationships" xmlns:p="http://schemas.openxmlformats.org/presentationml/2006/main">
  <p:tag name="TIMING" val="|1.7|11.5|9.8"/>
</p:tagLst>
</file>

<file path=ppt/tags/tag14.xml><?xml version="1.0" encoding="utf-8"?>
<p:tagLst xmlns:a="http://schemas.openxmlformats.org/drawingml/2006/main" xmlns:r="http://schemas.openxmlformats.org/officeDocument/2006/relationships" xmlns:p="http://schemas.openxmlformats.org/presentationml/2006/main">
  <p:tag name="TIMING" val="|0.5|10.1|38"/>
</p:tagLst>
</file>

<file path=ppt/tags/tag15.xml><?xml version="1.0" encoding="utf-8"?>
<p:tagLst xmlns:a="http://schemas.openxmlformats.org/drawingml/2006/main" xmlns:r="http://schemas.openxmlformats.org/officeDocument/2006/relationships" xmlns:p="http://schemas.openxmlformats.org/presentationml/2006/main">
  <p:tag name="TIMING" val="|1.4|12.2|20.8|11.4"/>
</p:tagLst>
</file>

<file path=ppt/tags/tag16.xml><?xml version="1.0" encoding="utf-8"?>
<p:tagLst xmlns:a="http://schemas.openxmlformats.org/drawingml/2006/main" xmlns:r="http://schemas.openxmlformats.org/officeDocument/2006/relationships" xmlns:p="http://schemas.openxmlformats.org/presentationml/2006/main">
  <p:tag name="TIMING" val="|2"/>
</p:tagLst>
</file>

<file path=ppt/tags/tag2.xml><?xml version="1.0" encoding="utf-8"?>
<p:tagLst xmlns:a="http://schemas.openxmlformats.org/drawingml/2006/main" xmlns:r="http://schemas.openxmlformats.org/officeDocument/2006/relationships" xmlns:p="http://schemas.openxmlformats.org/presentationml/2006/main">
  <p:tag name="TIMING" val="|1.6|5.8"/>
</p:tagLst>
</file>

<file path=ppt/tags/tag3.xml><?xml version="1.0" encoding="utf-8"?>
<p:tagLst xmlns:a="http://schemas.openxmlformats.org/drawingml/2006/main" xmlns:r="http://schemas.openxmlformats.org/officeDocument/2006/relationships" xmlns:p="http://schemas.openxmlformats.org/presentationml/2006/main">
  <p:tag name="TIMING" val="|1.5"/>
</p:tagLst>
</file>

<file path=ppt/tags/tag4.xml><?xml version="1.0" encoding="utf-8"?>
<p:tagLst xmlns:a="http://schemas.openxmlformats.org/drawingml/2006/main" xmlns:r="http://schemas.openxmlformats.org/officeDocument/2006/relationships" xmlns:p="http://schemas.openxmlformats.org/presentationml/2006/main">
  <p:tag name="TIMING" val="|1"/>
</p:tagLst>
</file>

<file path=ppt/tags/tag5.xml><?xml version="1.0" encoding="utf-8"?>
<p:tagLst xmlns:a="http://schemas.openxmlformats.org/drawingml/2006/main" xmlns:r="http://schemas.openxmlformats.org/officeDocument/2006/relationships" xmlns:p="http://schemas.openxmlformats.org/presentationml/2006/main">
  <p:tag name="TIMING" val="|1.7"/>
</p:tagLst>
</file>

<file path=ppt/tags/tag6.xml><?xml version="1.0" encoding="utf-8"?>
<p:tagLst xmlns:a="http://schemas.openxmlformats.org/drawingml/2006/main" xmlns:r="http://schemas.openxmlformats.org/officeDocument/2006/relationships" xmlns:p="http://schemas.openxmlformats.org/presentationml/2006/main">
  <p:tag name="TIMING" val="|1.7|13.9"/>
</p:tagLst>
</file>

<file path=ppt/tags/tag7.xml><?xml version="1.0" encoding="utf-8"?>
<p:tagLst xmlns:a="http://schemas.openxmlformats.org/drawingml/2006/main" xmlns:r="http://schemas.openxmlformats.org/officeDocument/2006/relationships" xmlns:p="http://schemas.openxmlformats.org/presentationml/2006/main">
  <p:tag name="TIMING" val="|1.6"/>
</p:tagLst>
</file>

<file path=ppt/tags/tag8.xml><?xml version="1.0" encoding="utf-8"?>
<p:tagLst xmlns:a="http://schemas.openxmlformats.org/drawingml/2006/main" xmlns:r="http://schemas.openxmlformats.org/officeDocument/2006/relationships" xmlns:p="http://schemas.openxmlformats.org/presentationml/2006/main">
  <p:tag name="TIMING" val="|2.2"/>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893</Words>
  <Application>Microsoft Office PowerPoint</Application>
  <PresentationFormat>عرض على الشاشة (3:4)‏</PresentationFormat>
  <Paragraphs>50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تدفق</vt:lpstr>
      <vt:lpstr>الانترنت  المفهوم والاهمية والنشأة والتطور</vt:lpstr>
      <vt:lpstr>الانترنت/ المفهوم والاهمية </vt:lpstr>
      <vt:lpstr>الانترنت/ المفهوم والاهمية </vt:lpstr>
      <vt:lpstr>الانترنت/ المفهوم والاهمية </vt:lpstr>
      <vt:lpstr>الانترنت/ المفهوم والاهمية </vt:lpstr>
      <vt:lpstr>الانترنت/ المفهوم والاهمية </vt:lpstr>
      <vt:lpstr>الانترنت/ المفهوم والاهمية </vt:lpstr>
      <vt:lpstr>الانترنت/ المفهوم والاهمية </vt:lpstr>
      <vt:lpstr>الانترنت/ المفهوم والاهمية </vt:lpstr>
      <vt:lpstr>مراحل نشأة الانترنت وتطورها</vt:lpstr>
      <vt:lpstr>مراحل نشأة الانترنت وتطورها</vt:lpstr>
      <vt:lpstr>مراحل نشأة الانترنت وتطورها</vt:lpstr>
      <vt:lpstr>مراحل نشأة الانترنت وتطورها</vt:lpstr>
      <vt:lpstr>مراحل نشأة الانترنت وتطورها</vt:lpstr>
      <vt:lpstr>مراحل نشأة الانترنت وتطورها</vt:lpstr>
      <vt:lpstr>شكرا لكم</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16</cp:revision>
  <dcterms:created xsi:type="dcterms:W3CDTF">2020-03-06T10:43:04Z</dcterms:created>
  <dcterms:modified xsi:type="dcterms:W3CDTF">2020-08-08T22:36:11Z</dcterms:modified>
</cp:coreProperties>
</file>